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2" r:id="rId8"/>
    <p:sldId id="270" r:id="rId9"/>
    <p:sldId id="274" r:id="rId10"/>
    <p:sldId id="273" r:id="rId11"/>
    <p:sldId id="278" r:id="rId12"/>
    <p:sldId id="279" r:id="rId13"/>
    <p:sldId id="271" r:id="rId14"/>
    <p:sldId id="277" r:id="rId15"/>
    <p:sldId id="280" r:id="rId16"/>
    <p:sldId id="275" r:id="rId17"/>
    <p:sldId id="276" r:id="rId1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2C1F69-5E59-49CF-AA6B-CB3ABBB5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B5C381A-395D-46C0-AF7E-45A62765D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A9AE3E6-8ADA-4542-96E2-55F619ABD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8C7AD8-DCC5-43D3-969C-3A69CB27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4574DE9-01D3-4500-B3D9-0FFBD5E4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585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823023-05D3-4BF4-AEC4-2E255A5A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754C7F7-BA27-403C-9509-D7B0CAB50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DC7E855-8172-4B2F-AA7B-5110C671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E2D8334-80F9-4D6F-8873-89277C65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E24EEFE-0E46-41DB-82ED-FD47ED52D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690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3BBF27C0-BE65-4ADF-9C58-0827B0AC50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698CCA9-588C-4F6C-BFA3-C7C3A17A8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C1E6A8B-E754-4515-8E08-D08F8D0B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B654B4F-F81D-469E-B379-BCF3E763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B9F57D2-A852-46D9-B920-73676D13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266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74B9545-4A56-4BE4-8D9F-ED57C901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A84F48-2553-4F3B-9DB2-7BDCA5183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519C06-B597-4F22-B3D1-1C8599A0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B5D8760-2611-4C34-BD2A-55B397E4E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7AC8A8C-626A-4EDB-AFD6-828B4A73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719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ED2D9B-14B5-47DB-8CA4-9356CAC91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B18C0BC-7101-4EF3-985D-316B99495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29F45C-16BD-4CE2-87C3-2CA6921E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78D5929-D3C5-45E1-856D-B6C435288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FD71730-31C8-4243-8BE8-C5C9B7D0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530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554892-B970-4B8D-BC20-23A4C0DD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7FE1C3-A475-409A-B08D-393874C32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661CF19-6D15-45C9-ADB5-01A37BE1D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D6E3B4F-D972-45F6-873E-4F7560A2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FE2CA52-3F6B-4611-939A-907EA60C5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FA1BF8B-FE5B-4673-935C-3A4C6C41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396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544E54-A328-4830-8A88-A45CB301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3300E37-A9F3-4281-9C16-FE962DEC7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B60FF5A-E1FA-4425-9E86-0990186F4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9BFE57D-094F-4131-A439-E3246A878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017A762-E5A9-4683-BB85-D5149A89E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8939E38-C0BF-4D0E-831B-9A57F5E9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7C4A79B3-A31F-489C-9305-4FDB601A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8B7F076-9F8F-43D7-A5E8-782417D7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2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23B562-689C-486E-93A1-F3DFA2AC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9D4AF7F-B37D-4436-88B9-B681F3EB1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488971A-5F90-45B0-A73F-77236B80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2F06A24-DD79-4E46-B711-BC4321EE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971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69F75E7F-3827-4694-94A9-57915D70F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4A2CB46-8632-4E9B-9FD3-43CB128CD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100EDC8-28F5-4CDA-AE56-31A86495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522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D72FBF-3243-4EDE-A6F6-03EEB88B4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AA94D54-94EE-4CDE-80A2-667971DD9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4FC2704-E2BC-4C01-A3D7-55B97A3F2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9DCDCB7-79F3-44CE-8C82-34B354AE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8BF2FA5-6D34-4866-ACC8-252BA6CD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9708919-8862-4A1A-B966-EB1CD271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517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63B722-73D9-4E9C-ADF6-7317C6CD5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2F866A6-7C38-46EB-B782-736C9B800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C3D1693-DFA9-4494-9B83-FB69F9105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5826F5D-CFDD-467C-80E6-B632F7DB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3ABD233-0A34-4A82-851C-30C69CC7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4083088-D544-40DF-9104-81A04610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6078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53C1A61B-B594-4593-ACC2-FE89CB62B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2D5FE50-9692-403A-9BDB-A30DFFA1F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ABC547E-6A2C-4F63-84DB-2CDF30F60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5D375-A1BC-4241-B7E2-384456C87763}" type="datetimeFigureOut">
              <a:rPr lang="pl-PL" smtClean="0"/>
              <a:t>18.01.2021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6EFFB18-CBD1-47CA-9475-385B00209A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22AD414-14B5-4CC7-A0A9-6B9D399C3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8B770-27BC-4434-9627-C90F8B81EF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713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erEhD6gcq51HAm433knjnVwey4ZE5DCnu1bW7PRG3E/edit#gid=172383985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7200" b="1" dirty="0"/>
              <a:t>COVID-19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0D8B748-DEF1-488B-B462-645354859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Analiza i modelowanie rozwoju pandemii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D70194C-8A2D-4FDE-94AF-F521975066AB}"/>
              </a:ext>
            </a:extLst>
          </p:cNvPr>
          <p:cNvSpPr txBox="1"/>
          <p:nvPr/>
        </p:nvSpPr>
        <p:spPr>
          <a:xfrm>
            <a:off x="6733309" y="5818909"/>
            <a:ext cx="519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Łukasz Leszczyński, Miłosz Wójcik, Maciej Czarkowski</a:t>
            </a:r>
          </a:p>
        </p:txBody>
      </p:sp>
    </p:spTree>
    <p:extLst>
      <p:ext uri="{BB962C8B-B14F-4D97-AF65-F5344CB8AC3E}">
        <p14:creationId xmlns:p14="http://schemas.microsoft.com/office/powerpoint/2010/main" val="716412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2736"/>
            <a:ext cx="6518564" cy="860281"/>
          </a:xfrm>
        </p:spPr>
        <p:txBody>
          <a:bodyPr>
            <a:normAutofit/>
          </a:bodyPr>
          <a:lstStyle/>
          <a:p>
            <a:r>
              <a:rPr lang="pl-PL" sz="4800" b="1" dirty="0" err="1"/>
              <a:t>Regularyzacja</a:t>
            </a:r>
            <a:r>
              <a:rPr lang="pl-PL" sz="4800" b="1" dirty="0"/>
              <a:t> L2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A789C67-CC74-4518-B401-A73DC2A14B3B}"/>
              </a:ext>
            </a:extLst>
          </p:cNvPr>
          <p:cNvSpPr txBox="1"/>
          <p:nvPr/>
        </p:nvSpPr>
        <p:spPr>
          <a:xfrm>
            <a:off x="1207363" y="1327564"/>
            <a:ext cx="8416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Regularyzację</a:t>
            </a:r>
            <a:r>
              <a:rPr lang="pl-PL" dirty="0"/>
              <a:t> przeprowadziliśmy dla wskazanego przez metodę Lasso zestawu cech.</a:t>
            </a:r>
          </a:p>
          <a:p>
            <a:endParaRPr lang="pl-PL" dirty="0"/>
          </a:p>
          <a:p>
            <a:r>
              <a:rPr lang="pl-PL" dirty="0" err="1"/>
              <a:t>Regularyzacji</a:t>
            </a:r>
            <a:r>
              <a:rPr lang="pl-PL" dirty="0"/>
              <a:t> dokonaliśmy z wykorzystaniem </a:t>
            </a:r>
            <a:r>
              <a:rPr lang="pl-PL" i="1" dirty="0" err="1"/>
              <a:t>GridSearchCV</a:t>
            </a:r>
            <a:r>
              <a:rPr lang="pl-PL" i="1" dirty="0"/>
              <a:t>()</a:t>
            </a:r>
            <a:r>
              <a:rPr lang="pl-PL" dirty="0"/>
              <a:t> oraz </a:t>
            </a:r>
            <a:r>
              <a:rPr lang="pl-PL" i="1" dirty="0" err="1"/>
              <a:t>Ridge</a:t>
            </a:r>
            <a:r>
              <a:rPr lang="pl-PL" i="1" dirty="0"/>
              <a:t>()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94A56D2-9FD4-415A-9575-43518B6A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63" y="2895525"/>
            <a:ext cx="6344535" cy="106694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96E7CAFF-3A78-447C-8D5F-B055E8B7A83C}"/>
              </a:ext>
            </a:extLst>
          </p:cNvPr>
          <p:cNvSpPr txBox="1"/>
          <p:nvPr/>
        </p:nvSpPr>
        <p:spPr>
          <a:xfrm>
            <a:off x="1109709" y="4492101"/>
            <a:ext cx="926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Wskazany współczynnik </a:t>
            </a:r>
            <a:r>
              <a:rPr lang="pl-PL" b="1" dirty="0" err="1"/>
              <a:t>regularyzacji</a:t>
            </a:r>
            <a:r>
              <a:rPr lang="pl-PL" b="1" dirty="0"/>
              <a:t> jest bliski 0 co wskazuje, że </a:t>
            </a:r>
            <a:r>
              <a:rPr lang="pl-PL" b="1" dirty="0" err="1"/>
              <a:t>regularyzacja</a:t>
            </a:r>
            <a:r>
              <a:rPr lang="pl-PL" b="1" dirty="0"/>
              <a:t> jedynie nieznacznie oddala opracowany model od jego podstawowej wersji opartej o metodę najmniejszych kwadratów (taki gdzie nie korzystamy z funkcji kary)</a:t>
            </a:r>
          </a:p>
        </p:txBody>
      </p:sp>
    </p:spTree>
    <p:extLst>
      <p:ext uri="{BB962C8B-B14F-4D97-AF65-F5344CB8AC3E}">
        <p14:creationId xmlns:p14="http://schemas.microsoft.com/office/powerpoint/2010/main" val="269464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863" y="188350"/>
            <a:ext cx="6518564" cy="860281"/>
          </a:xfrm>
        </p:spPr>
        <p:txBody>
          <a:bodyPr>
            <a:normAutofit/>
          </a:bodyPr>
          <a:lstStyle/>
          <a:p>
            <a:r>
              <a:rPr lang="pl-PL" sz="4800" b="1" dirty="0"/>
              <a:t>Regresja krokowa w przód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C51585A-2D74-4A0C-A857-831625DE611C}"/>
              </a:ext>
            </a:extLst>
          </p:cNvPr>
          <p:cNvSpPr txBox="1"/>
          <p:nvPr/>
        </p:nvSpPr>
        <p:spPr>
          <a:xfrm>
            <a:off x="367863" y="4414645"/>
            <a:ext cx="6880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Dodajemy kolejne cechy w sposób </a:t>
            </a:r>
            <a:r>
              <a:rPr lang="pl-PL" i="1" dirty="0"/>
              <a:t>zachłanny, </a:t>
            </a:r>
            <a:r>
              <a:rPr lang="pl-PL" dirty="0"/>
              <a:t>czyli wybierając cechę, która w danym momencie maksymalnie minimalizuję błąd uczenia. Wybieramy kolejne cechy mając na uwadze, aby zmniejszając błąd nie uzyskać zbyt dużej złożoności modelu, dlatego w naszym przypadku ograniczylibyśmy wybór cech do punktu </a:t>
            </a:r>
            <a:r>
              <a:rPr lang="pl-PL" i="1" dirty="0"/>
              <a:t>9. Liczba aktywnych przypadków</a:t>
            </a:r>
            <a:r>
              <a:rPr lang="pl-PL" dirty="0"/>
              <a:t>, gdzie widzimy charakterystyczne przegięcie na wykresie i stabilizację błędu.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3A1B7C-9C5E-45CD-B7F2-8C4FE9AD0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73" y="260927"/>
            <a:ext cx="4251964" cy="633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1FD75B-EFB1-40C9-8C50-A3D295DC9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91" y="1076955"/>
            <a:ext cx="4898907" cy="29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391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863" y="188350"/>
            <a:ext cx="6518564" cy="860281"/>
          </a:xfrm>
        </p:spPr>
        <p:txBody>
          <a:bodyPr>
            <a:normAutofit/>
          </a:bodyPr>
          <a:lstStyle/>
          <a:p>
            <a:r>
              <a:rPr lang="pl-PL" sz="4800" b="1" dirty="0"/>
              <a:t>Regresja krokowa w tył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3C51585A-2D74-4A0C-A857-831625DE611C}"/>
              </a:ext>
            </a:extLst>
          </p:cNvPr>
          <p:cNvSpPr txBox="1"/>
          <p:nvPr/>
        </p:nvSpPr>
        <p:spPr>
          <a:xfrm>
            <a:off x="859239" y="4471513"/>
            <a:ext cx="64598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Usuwamy kolejne cechy w sposób </a:t>
            </a:r>
            <a:r>
              <a:rPr lang="pl-PL" i="1" dirty="0"/>
              <a:t>zachłanny, </a:t>
            </a:r>
            <a:r>
              <a:rPr lang="pl-PL" dirty="0"/>
              <a:t>czyli usuwamy cechę, której usunięcie w danym momencie maksymalnie minimalizuję błąd uczenia. W tym przypadku, charakterystyczny punkt przegięcia widzimy przy cesze </a:t>
            </a:r>
            <a:r>
              <a:rPr lang="pl-PL" i="1" dirty="0"/>
              <a:t>Dobowa liczba wykonanych testów</a:t>
            </a:r>
            <a:r>
              <a:rPr lang="pl-PL" dirty="0"/>
              <a:t> i to aż do tej cechy możemy odrzucać pozostałe, pozostawiając jedynie te na prawo od niej, których odrzucenie wiąże się ze znaczącym wzrostem błędu.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D67B2D-017D-4B2C-AAD5-58EAED6C6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85" y="1254251"/>
            <a:ext cx="5344357" cy="301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92C0F6-CDDC-47D0-93E0-902C2568F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00" y="242688"/>
            <a:ext cx="4205637" cy="637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28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4" y="72736"/>
            <a:ext cx="3699163" cy="860281"/>
          </a:xfrm>
        </p:spPr>
        <p:txBody>
          <a:bodyPr>
            <a:normAutofit/>
          </a:bodyPr>
          <a:lstStyle/>
          <a:p>
            <a:r>
              <a:rPr lang="pl-PL" sz="4800" b="1" dirty="0"/>
              <a:t>Model SIRD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AB5AFAE-FC7E-4FB7-9A31-EBF6F5105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74" y="430140"/>
            <a:ext cx="7621935" cy="6014636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B7094CFB-AF50-407D-A86D-4E7C6C3B3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6" y="1726020"/>
            <a:ext cx="2774306" cy="288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1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154"/>
            <a:ext cx="5542088" cy="860281"/>
          </a:xfrm>
        </p:spPr>
        <p:txBody>
          <a:bodyPr>
            <a:normAutofit/>
          </a:bodyPr>
          <a:lstStyle/>
          <a:p>
            <a:r>
              <a:rPr lang="pl-PL" sz="4800" b="1" dirty="0"/>
              <a:t>Model SIRD - wyniki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6550B29-DCE5-4243-86AA-349189A48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3921495"/>
            <a:ext cx="5930895" cy="190780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CC3300A4-F240-4C7F-8F57-22262CA28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737470"/>
            <a:ext cx="9067800" cy="2926850"/>
          </a:xfrm>
          <a:prstGeom prst="rect">
            <a:avLst/>
          </a:prstGeom>
        </p:spPr>
      </p:pic>
      <p:pic>
        <p:nvPicPr>
          <p:cNvPr id="10" name="Obraz 9" descr="Obraz zawierający tekst&#10;&#10;Opis wygenerowany automatycznie">
            <a:extLst>
              <a:ext uri="{FF2B5EF4-FFF2-40B4-BE49-F238E27FC236}">
                <a16:creationId xmlns:a16="http://schemas.microsoft.com/office/drawing/2014/main" id="{E0172F25-532B-48FC-8A85-E55B59210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3905153"/>
            <a:ext cx="5981700" cy="1924147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0DC37DE-C282-48B4-B81D-3802681A45D6}"/>
              </a:ext>
            </a:extLst>
          </p:cNvPr>
          <p:cNvSpPr txBox="1"/>
          <p:nvPr/>
        </p:nvSpPr>
        <p:spPr>
          <a:xfrm>
            <a:off x="8963025" y="5885467"/>
            <a:ext cx="61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min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5C9CA09-22E2-46C3-9B3F-DBC7AE7FDA8C}"/>
              </a:ext>
            </a:extLst>
          </p:cNvPr>
          <p:cNvSpPr txBox="1"/>
          <p:nvPr/>
        </p:nvSpPr>
        <p:spPr>
          <a:xfrm>
            <a:off x="2527723" y="593586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mean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504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0154"/>
            <a:ext cx="7491369" cy="860281"/>
          </a:xfrm>
        </p:spPr>
        <p:txBody>
          <a:bodyPr>
            <a:normAutofit/>
          </a:bodyPr>
          <a:lstStyle/>
          <a:p>
            <a:r>
              <a:rPr lang="pl-PL" sz="4800" b="1" dirty="0"/>
              <a:t>Model SIRD – województwa</a:t>
            </a: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E44FEF4C-53F8-4D2F-A814-F4D1C867C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4" y="827255"/>
            <a:ext cx="5334979" cy="1735364"/>
          </a:xfrm>
          <a:prstGeom prst="rect">
            <a:avLst/>
          </a:prstGeom>
        </p:spPr>
      </p:pic>
      <p:pic>
        <p:nvPicPr>
          <p:cNvPr id="21" name="Obraz 20" descr="Obraz zawierający tekst&#10;&#10;Opis wygenerowany automatycznie">
            <a:extLst>
              <a:ext uri="{FF2B5EF4-FFF2-40B4-BE49-F238E27FC236}">
                <a16:creationId xmlns:a16="http://schemas.microsoft.com/office/drawing/2014/main" id="{3F4F0CFE-4E2B-4113-A501-37F833F85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1" y="2665291"/>
            <a:ext cx="5548883" cy="1804943"/>
          </a:xfrm>
          <a:prstGeom prst="rect">
            <a:avLst/>
          </a:prstGeom>
        </p:spPr>
      </p:pic>
      <p:pic>
        <p:nvPicPr>
          <p:cNvPr id="23" name="Obraz 22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0AD80202-BCB8-4CBC-A9BB-C5D5FBC23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5" y="4572906"/>
            <a:ext cx="5655834" cy="1828687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DA2399AF-E07D-4B1A-9748-361737441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86291"/>
            <a:ext cx="5582397" cy="1804943"/>
          </a:xfrm>
          <a:prstGeom prst="rect">
            <a:avLst/>
          </a:prstGeom>
        </p:spPr>
      </p:pic>
      <p:pic>
        <p:nvPicPr>
          <p:cNvPr id="27" name="Obraz 26" descr="Obraz zawierający tekst, zrzut ekranu, ramka na zdjęcie&#10;&#10;Opis wygenerowany automatycznie">
            <a:extLst>
              <a:ext uri="{FF2B5EF4-FFF2-40B4-BE49-F238E27FC236}">
                <a16:creationId xmlns:a16="http://schemas.microsoft.com/office/drawing/2014/main" id="{14049A1F-2DB9-44BB-B3E6-B9AE80E4D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1547"/>
            <a:ext cx="5655832" cy="1828687"/>
          </a:xfrm>
          <a:prstGeom prst="rect">
            <a:avLst/>
          </a:prstGeom>
        </p:spPr>
      </p:pic>
      <p:pic>
        <p:nvPicPr>
          <p:cNvPr id="29" name="Obraz 28">
            <a:extLst>
              <a:ext uri="{FF2B5EF4-FFF2-40B4-BE49-F238E27FC236}">
                <a16:creationId xmlns:a16="http://schemas.microsoft.com/office/drawing/2014/main" id="{6575E300-692C-4513-ADB8-0F67C7DE2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564" y="4572905"/>
            <a:ext cx="5655833" cy="18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3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4" y="72736"/>
            <a:ext cx="3699163" cy="860281"/>
          </a:xfrm>
        </p:spPr>
        <p:txBody>
          <a:bodyPr>
            <a:normAutofit/>
          </a:bodyPr>
          <a:lstStyle/>
          <a:p>
            <a:r>
              <a:rPr lang="pl-PL" sz="4800" b="1" dirty="0"/>
              <a:t>Wnioski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CFCEE8D-C313-486C-B29B-2AC4D921849C}"/>
              </a:ext>
            </a:extLst>
          </p:cNvPr>
          <p:cNvSpPr txBox="1"/>
          <p:nvPr/>
        </p:nvSpPr>
        <p:spPr>
          <a:xfrm>
            <a:off x="1070264" y="1246909"/>
            <a:ext cx="97778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Restrykcje ograniczają tempo wzrostu zakażeń;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Widoczne są zaburzenia zgodności realnego przebiegu epidemii z oczekiwanym modelem;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Model SIRD wymaga definiowania mniejszych </a:t>
            </a:r>
            <a:r>
              <a:rPr lang="pl-PL" b="0" i="0" dirty="0" err="1">
                <a:solidFill>
                  <a:srgbClr val="1C1E21"/>
                </a:solidFill>
                <a:effectLst/>
                <a:latin typeface="inherit"/>
              </a:rPr>
              <a:t>kompartmentów</a:t>
            </a:r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b="0" i="0">
                <a:solidFill>
                  <a:srgbClr val="1C1E21"/>
                </a:solidFill>
                <a:effectLst/>
                <a:latin typeface="inherit"/>
              </a:rPr>
              <a:t>Najlepsze </a:t>
            </a:r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wyniki dla metody Lasso, współczynnik </a:t>
            </a:r>
            <a:r>
              <a:rPr lang="pl-PL" b="0" i="0" dirty="0" err="1">
                <a:solidFill>
                  <a:srgbClr val="1C1E21"/>
                </a:solidFill>
                <a:effectLst/>
                <a:latin typeface="inherit"/>
              </a:rPr>
              <a:t>alpha</a:t>
            </a:r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 = 0.1;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l-PL" b="0" i="0" dirty="0">
                <a:solidFill>
                  <a:srgbClr val="1C1E21"/>
                </a:solidFill>
                <a:effectLst/>
                <a:latin typeface="inherit"/>
              </a:rPr>
              <a:t>Pandemia jest z natury nieobliczalna, co przekłada się na trudność modelowania;</a:t>
            </a:r>
          </a:p>
          <a:p>
            <a:br>
              <a:rPr lang="pl-PL" b="0" i="0" dirty="0">
                <a:solidFill>
                  <a:srgbClr val="1C1E21"/>
                </a:solidFill>
                <a:effectLst/>
                <a:latin typeface="inherit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0076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onavirus - Vitrolive">
            <a:extLst>
              <a:ext uri="{FF2B5EF4-FFF2-40B4-BE49-F238E27FC236}">
                <a16:creationId xmlns:a16="http://schemas.microsoft.com/office/drawing/2014/main" id="{1EDFB154-2C3C-4AC1-AF40-49EED78C9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330" y="2450302"/>
            <a:ext cx="1559259" cy="86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1572" y="2300609"/>
            <a:ext cx="4779819" cy="1018310"/>
          </a:xfrm>
        </p:spPr>
        <p:txBody>
          <a:bodyPr>
            <a:normAutofit/>
          </a:bodyPr>
          <a:lstStyle/>
          <a:p>
            <a:r>
              <a:rPr lang="pl-PL" sz="6600" b="1" dirty="0"/>
              <a:t>Dziękujemy </a:t>
            </a:r>
          </a:p>
        </p:txBody>
      </p:sp>
    </p:spTree>
    <p:extLst>
      <p:ext uri="{BB962C8B-B14F-4D97-AF65-F5344CB8AC3E}">
        <p14:creationId xmlns:p14="http://schemas.microsoft.com/office/powerpoint/2010/main" val="238748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626" y="0"/>
            <a:ext cx="9251373" cy="1018309"/>
          </a:xfrm>
        </p:spPr>
        <p:txBody>
          <a:bodyPr>
            <a:normAutofit/>
          </a:bodyPr>
          <a:lstStyle/>
          <a:p>
            <a:r>
              <a:rPr lang="pl-PL" sz="4000" b="1" dirty="0"/>
              <a:t>Cele projektu, hipoteza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0D8B748-DEF1-488B-B462-64535485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98863"/>
            <a:ext cx="9144000" cy="4998027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Weryfikacja trafności przewidywań modeli epidemicznych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Analiza dopasowania epidemii w Polsce do modelu SIRD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Przedstawienie danych dotyczących epidemii z wykorzystaniem różnych wykresów obrazujących jej rozwój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Próba doboru modelu regresyjnego do przewidywań epidemicznych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Udowodnienie, że wprowadzane restrykcje miały realny wpływ na ograniczenie liczby nowych zakażeń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dirty="0"/>
              <a:t>Dobór cech pozwalających na predykcję liczby nowych zakażeń</a:t>
            </a:r>
          </a:p>
        </p:txBody>
      </p:sp>
    </p:spTree>
    <p:extLst>
      <p:ext uri="{BB962C8B-B14F-4D97-AF65-F5344CB8AC3E}">
        <p14:creationId xmlns:p14="http://schemas.microsoft.com/office/powerpoint/2010/main" val="4060465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7682" y="249381"/>
            <a:ext cx="9144000" cy="1036927"/>
          </a:xfrm>
        </p:spPr>
        <p:txBody>
          <a:bodyPr>
            <a:normAutofit fontScale="90000"/>
          </a:bodyPr>
          <a:lstStyle/>
          <a:p>
            <a:r>
              <a:rPr lang="pl-PL" sz="7200" b="1" dirty="0"/>
              <a:t>Wykorzystane dane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0D8B748-DEF1-488B-B462-645354859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136" y="1745673"/>
            <a:ext cx="9680864" cy="118456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Opracowane na podstawie danych z Ministerstwa Zdrowia (</a:t>
            </a:r>
            <a:r>
              <a:rPr lang="pl-PL" u="sng" dirty="0">
                <a:solidFill>
                  <a:schemeClr val="accent1"/>
                </a:solidFill>
                <a:hlinkClick r:id="rId3"/>
              </a:rPr>
              <a:t>https://docs.google.com/spreadsheets/d/1ierEhD6gcq51HAm433knjnVwey4ZE5DCnu1bW7PRG3E/edit#gid=1723839852</a:t>
            </a:r>
            <a:r>
              <a:rPr lang="pl-PL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EE0DE1E-8EE6-454B-8B1B-E03FA3588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445" y="3140220"/>
            <a:ext cx="7380474" cy="34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80709" cy="673244"/>
          </a:xfrm>
        </p:spPr>
        <p:txBody>
          <a:bodyPr>
            <a:noAutofit/>
          </a:bodyPr>
          <a:lstStyle/>
          <a:p>
            <a:r>
              <a:rPr lang="pl-PL" sz="4000" b="1" dirty="0"/>
              <a:t>Eksploracja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10B5647-37BD-4492-AFE3-EA8F6978A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285" y="405246"/>
            <a:ext cx="6761085" cy="629689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002242D-1B8A-4AAC-9EB1-E928CF10F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98" y="862551"/>
            <a:ext cx="4734585" cy="2782853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EE5B8DBE-2615-4972-B33C-03C01EE0C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98" y="3834712"/>
            <a:ext cx="4734586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2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8645" y="0"/>
            <a:ext cx="9144000" cy="860281"/>
          </a:xfrm>
        </p:spPr>
        <p:txBody>
          <a:bodyPr>
            <a:normAutofit/>
          </a:bodyPr>
          <a:lstStyle/>
          <a:p>
            <a:r>
              <a:rPr lang="pl-PL" sz="4800" b="1" dirty="0"/>
              <a:t>Eksploracja danych cz.2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EEDEE31-9E5D-44D5-9A18-BB8954D5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58" y="949196"/>
            <a:ext cx="9590347" cy="261488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72985E3-A98C-4285-8150-7BC73605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457" y="3887618"/>
            <a:ext cx="9590347" cy="26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8645" y="0"/>
            <a:ext cx="9144000" cy="860281"/>
          </a:xfrm>
        </p:spPr>
        <p:txBody>
          <a:bodyPr>
            <a:normAutofit/>
          </a:bodyPr>
          <a:lstStyle/>
          <a:p>
            <a:r>
              <a:rPr lang="pl-PL" sz="4800" b="1" dirty="0"/>
              <a:t>Eksploracja danych cz.3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1AE2199-D26F-4DD0-BD56-C34BBD48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1007401"/>
            <a:ext cx="8052955" cy="2185193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9899E73-4D80-4169-8AA1-396817514F46}"/>
              </a:ext>
            </a:extLst>
          </p:cNvPr>
          <p:cNvSpPr txBox="1"/>
          <p:nvPr/>
        </p:nvSpPr>
        <p:spPr>
          <a:xfrm>
            <a:off x="8811492" y="1496291"/>
            <a:ext cx="288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0 – brak obostrzeń</a:t>
            </a:r>
          </a:p>
          <a:p>
            <a:r>
              <a:rPr lang="pl-PL" sz="2400" b="1" dirty="0"/>
              <a:t>1 – strefa żółta</a:t>
            </a:r>
          </a:p>
          <a:p>
            <a:r>
              <a:rPr lang="pl-PL" sz="2400" b="1" dirty="0"/>
              <a:t>3 – strefa czerwona 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6046A60E-3F99-4C2C-A59C-EB4B66597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9" y="3339715"/>
            <a:ext cx="9434946" cy="2656511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EE0A453-F77B-413A-91FD-BEC91885295B}"/>
              </a:ext>
            </a:extLst>
          </p:cNvPr>
          <p:cNvSpPr txBox="1"/>
          <p:nvPr/>
        </p:nvSpPr>
        <p:spPr>
          <a:xfrm>
            <a:off x="1246909" y="5996226"/>
            <a:ext cx="842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Nagły spadek tuż przed wartością odpowiadającą </a:t>
            </a:r>
            <a:r>
              <a:rPr lang="pl-PL" i="1" dirty="0"/>
              <a:t>narodowej kwarantannie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0521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8645" y="0"/>
            <a:ext cx="9144000" cy="860281"/>
          </a:xfrm>
        </p:spPr>
        <p:txBody>
          <a:bodyPr>
            <a:normAutofit/>
          </a:bodyPr>
          <a:lstStyle/>
          <a:p>
            <a:r>
              <a:rPr lang="pl-PL" sz="4800" b="1" dirty="0"/>
              <a:t>Eksploracja danych cz.4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BD30554-951F-477A-8EB3-955C1D41F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47" y="860281"/>
            <a:ext cx="10588336" cy="2755538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6846F22-741E-4A10-910C-A874B1761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47" y="3834413"/>
            <a:ext cx="10636536" cy="275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7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250" y="214678"/>
            <a:ext cx="8863445" cy="860281"/>
          </a:xfrm>
        </p:spPr>
        <p:txBody>
          <a:bodyPr>
            <a:normAutofit/>
          </a:bodyPr>
          <a:lstStyle/>
          <a:p>
            <a:r>
              <a:rPr lang="pl-PL" sz="4800" b="1" dirty="0"/>
              <a:t>Wykorzystane modele regresji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344CA80-3940-4955-8902-EDFD3C82322E}"/>
              </a:ext>
            </a:extLst>
          </p:cNvPr>
          <p:cNvSpPr txBox="1"/>
          <p:nvPr/>
        </p:nvSpPr>
        <p:spPr>
          <a:xfrm>
            <a:off x="1016741" y="1545018"/>
            <a:ext cx="9592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400" dirty="0"/>
              <a:t>Metoda Lasso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400" dirty="0" err="1"/>
              <a:t>Regularyzacja</a:t>
            </a:r>
            <a:r>
              <a:rPr lang="pl-PL" sz="2400" dirty="0"/>
              <a:t> L2 (</a:t>
            </a:r>
            <a:r>
              <a:rPr lang="pl-PL" sz="2400" dirty="0" err="1"/>
              <a:t>Ridge</a:t>
            </a:r>
            <a:r>
              <a:rPr lang="pl-PL" sz="2400" dirty="0"/>
              <a:t> </a:t>
            </a:r>
            <a:r>
              <a:rPr lang="pl-PL" sz="2400" dirty="0" err="1"/>
              <a:t>Regression</a:t>
            </a:r>
            <a:r>
              <a:rPr lang="pl-PL" sz="2400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400" dirty="0"/>
              <a:t>Regresja krokowa w przód (</a:t>
            </a:r>
            <a:r>
              <a:rPr lang="pl-PL" sz="2400" dirty="0" err="1"/>
              <a:t>Forward</a:t>
            </a:r>
            <a:r>
              <a:rPr lang="pl-PL" sz="2400" dirty="0"/>
              <a:t> </a:t>
            </a:r>
            <a:r>
              <a:rPr lang="pl-PL" sz="2400" dirty="0" err="1"/>
              <a:t>stepwise</a:t>
            </a:r>
            <a:r>
              <a:rPr lang="pl-PL" sz="2400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400" dirty="0"/>
              <a:t>Regresja krokowa wstecz (</a:t>
            </a:r>
            <a:r>
              <a:rPr lang="pl-PL" sz="2400" dirty="0" err="1"/>
              <a:t>Backward</a:t>
            </a:r>
            <a:r>
              <a:rPr lang="pl-PL" sz="2400" dirty="0"/>
              <a:t> </a:t>
            </a:r>
            <a:r>
              <a:rPr lang="pl-PL" sz="2400" dirty="0" err="1"/>
              <a:t>stepwise</a:t>
            </a:r>
            <a:r>
              <a:rPr lang="pl-PL" sz="2400" dirty="0"/>
              <a:t>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400" dirty="0"/>
              <a:t>Model SIRD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A32E6AFC-5E00-4178-BE78-5BEA49A46E13}"/>
              </a:ext>
            </a:extLst>
          </p:cNvPr>
          <p:cNvSpPr txBox="1"/>
          <p:nvPr/>
        </p:nvSpPr>
        <p:spPr>
          <a:xfrm>
            <a:off x="1016741" y="3630967"/>
            <a:ext cx="643162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Dodatkowe cechy: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0" i="0" dirty="0">
                <a:effectLst/>
                <a:latin typeface="-apple-system"/>
              </a:rPr>
              <a:t> Pierwiastek z (Liczba dziennych testów * Punkty restrykcji)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0" i="0" dirty="0">
                <a:effectLst/>
                <a:latin typeface="-apple-system"/>
              </a:rPr>
              <a:t> (Punkty restrykcji do kwadratu)/10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0" i="0" dirty="0">
                <a:effectLst/>
                <a:latin typeface="-apple-system"/>
              </a:rPr>
              <a:t> Pierwiastek z (Aktywne przypadki * Punkty restrykcji)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0" i="0" dirty="0">
                <a:effectLst/>
                <a:latin typeface="-apple-system"/>
              </a:rPr>
              <a:t> (Liczba testów / numer dnia pandemii)*100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b="0" i="0" dirty="0">
                <a:effectLst/>
                <a:latin typeface="-apple-system"/>
              </a:rPr>
              <a:t> Liczba nowych przypadków / Dobowa liczba testów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latin typeface="-apple-system"/>
              </a:rPr>
              <a:t> Zgony 14 dni wcześniej</a:t>
            </a:r>
            <a:endParaRPr lang="pl-PL" b="0" i="0" dirty="0">
              <a:effectLst/>
              <a:latin typeface="-apple-system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7543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26B1F-DBC0-44A6-86D5-0BBFEE39C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2736"/>
            <a:ext cx="6518564" cy="860281"/>
          </a:xfrm>
        </p:spPr>
        <p:txBody>
          <a:bodyPr>
            <a:normAutofit/>
          </a:bodyPr>
          <a:lstStyle/>
          <a:p>
            <a:r>
              <a:rPr lang="pl-PL" sz="4800" b="1" dirty="0"/>
              <a:t>Metoda Lasso</a:t>
            </a:r>
          </a:p>
        </p:txBody>
      </p:sp>
      <p:pic>
        <p:nvPicPr>
          <p:cNvPr id="2050" name="Picture 2" descr="Cowboy Throwing Lasso Vector Cartoon Clipart - FriendlyStock">
            <a:extLst>
              <a:ext uri="{FF2B5EF4-FFF2-40B4-BE49-F238E27FC236}">
                <a16:creationId xmlns:a16="http://schemas.microsoft.com/office/drawing/2014/main" id="{BCDFAE0A-5067-46D1-909B-0E24BB191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235" y="110613"/>
            <a:ext cx="1627909" cy="244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4043277-5EAE-4C80-BE65-011CE35B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69" y="1037398"/>
            <a:ext cx="5545986" cy="492731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AF1E0782-6600-4092-839E-A4AA2E087A2B}"/>
              </a:ext>
            </a:extLst>
          </p:cNvPr>
          <p:cNvSpPr txBox="1"/>
          <p:nvPr/>
        </p:nvSpPr>
        <p:spPr>
          <a:xfrm>
            <a:off x="6588508" y="3076260"/>
            <a:ext cx="53686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Wybrane przez metodę Lasso cechy przy współczynniku </a:t>
            </a:r>
            <a:r>
              <a:rPr lang="pl-PL" b="1" dirty="0" err="1"/>
              <a:t>alpha</a:t>
            </a:r>
            <a:r>
              <a:rPr lang="pl-PL" b="1" dirty="0"/>
              <a:t>=0.1: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% osób z wynikiem pozytywnym (w ogólnej liczbie testów)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% osób z wynikiem pozytywnym (w ogólnej liczbie przebadanych osób)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7-dniowa średnia dobowego % wyników pozytywnych (w dobowej liczbie testów)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Liczba zgonów sprzed 14 dni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Testy_x_restrykcje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5744281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528</Words>
  <Application>Microsoft Office PowerPoint</Application>
  <PresentationFormat>Panoramiczny</PresentationFormat>
  <Paragraphs>62</Paragraphs>
  <Slides>17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inherit</vt:lpstr>
      <vt:lpstr>Motyw pakietu Office</vt:lpstr>
      <vt:lpstr>COVID-19</vt:lpstr>
      <vt:lpstr>Cele projektu, hipoteza</vt:lpstr>
      <vt:lpstr>Wykorzystane dane</vt:lpstr>
      <vt:lpstr>Eksploracja danych</vt:lpstr>
      <vt:lpstr>Eksploracja danych cz.2</vt:lpstr>
      <vt:lpstr>Eksploracja danych cz.3</vt:lpstr>
      <vt:lpstr>Eksploracja danych cz.4</vt:lpstr>
      <vt:lpstr>Wykorzystane modele regresji</vt:lpstr>
      <vt:lpstr>Metoda Lasso</vt:lpstr>
      <vt:lpstr>Regularyzacja L2</vt:lpstr>
      <vt:lpstr>Regresja krokowa w przód</vt:lpstr>
      <vt:lpstr>Regresja krokowa w tył</vt:lpstr>
      <vt:lpstr>Model SIRD</vt:lpstr>
      <vt:lpstr>Model SIRD - wyniki</vt:lpstr>
      <vt:lpstr>Model SIRD – województwa</vt:lpstr>
      <vt:lpstr>Wnioski</vt:lpstr>
      <vt:lpstr>Dziękujemy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Czarkowski Maciej (STUD)</dc:creator>
  <cp:lastModifiedBy>Czarkowski Maciej (STUD)</cp:lastModifiedBy>
  <cp:revision>39</cp:revision>
  <dcterms:created xsi:type="dcterms:W3CDTF">2021-01-17T18:02:34Z</dcterms:created>
  <dcterms:modified xsi:type="dcterms:W3CDTF">2021-01-18T20:37:10Z</dcterms:modified>
</cp:coreProperties>
</file>